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8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59" r:id="rId26"/>
    <p:sldId id="289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575783"/>
    <a:srgbClr val="3FDDE1"/>
    <a:srgbClr val="009900"/>
    <a:srgbClr val="006600"/>
    <a:srgbClr val="FF3300"/>
    <a:srgbClr val="A6F09A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7D2C909D-2CBC-4475-BA35-84D7143BFCB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76642E-DC05-4495-BD49-3E0F87878867}" type="slidenum">
              <a:rPr lang="ru-RU"/>
              <a:pPr/>
              <a:t>1</a:t>
            </a:fld>
            <a:endParaRPr lang="ru-RU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CA1A75-B39A-42A3-A972-9AA59BF47FB3}" type="slidenum">
              <a:rPr lang="ru-RU"/>
              <a:pPr/>
              <a:t>10</a:t>
            </a:fld>
            <a:endParaRPr lang="ru-RU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F5FABE-8C62-4920-89F9-2EAA3D2CE22E}" type="slidenum">
              <a:rPr lang="ru-RU"/>
              <a:pPr/>
              <a:t>11</a:t>
            </a:fld>
            <a:endParaRPr lang="ru-RU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E6712F-7D26-43BF-B25D-BA1944526286}" type="slidenum">
              <a:rPr lang="ru-RU"/>
              <a:pPr/>
              <a:t>12</a:t>
            </a:fld>
            <a:endParaRPr lang="ru-RU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A02B5F-6CB4-4D58-88E3-F33AD06180BD}" type="slidenum">
              <a:rPr lang="ru-RU"/>
              <a:pPr/>
              <a:t>13</a:t>
            </a:fld>
            <a:endParaRPr lang="ru-RU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B27559-F3A1-4781-8A4A-53C55F5043A1}" type="slidenum">
              <a:rPr lang="ru-RU"/>
              <a:pPr/>
              <a:t>14</a:t>
            </a:fld>
            <a:endParaRPr lang="ru-RU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1E5714-9FE7-48FC-AA98-4AA2B21B1454}" type="slidenum">
              <a:rPr lang="ru-RU"/>
              <a:pPr/>
              <a:t>15</a:t>
            </a:fld>
            <a:endParaRPr lang="ru-RU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E4EAD5-A117-4FE1-9DA7-78CC35ED4947}" type="slidenum">
              <a:rPr lang="ru-RU"/>
              <a:pPr/>
              <a:t>16</a:t>
            </a:fld>
            <a:endParaRPr lang="ru-RU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105C09-D152-4991-96C7-B916C6614248}" type="slidenum">
              <a:rPr lang="ru-RU"/>
              <a:pPr/>
              <a:t>17</a:t>
            </a:fld>
            <a:endParaRPr lang="ru-RU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FBFFEC-2C6D-4BAE-A254-AF126EC87CE8}" type="slidenum">
              <a:rPr lang="ru-RU"/>
              <a:pPr/>
              <a:t>18</a:t>
            </a:fld>
            <a:endParaRPr lang="ru-RU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BD6622-F238-4032-953D-6E3B28C50570}" type="slidenum">
              <a:rPr lang="ru-RU"/>
              <a:pPr/>
              <a:t>19</a:t>
            </a:fld>
            <a:endParaRPr lang="ru-RU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6646C-420F-4785-ABA6-ECAFBD3A8478}" type="slidenum">
              <a:rPr lang="ru-RU"/>
              <a:pPr/>
              <a:t>2</a:t>
            </a:fld>
            <a:endParaRPr lang="ru-RU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4ACB4F-B2BB-4BC4-A170-AA5C9D1BF009}" type="slidenum">
              <a:rPr lang="ru-RU"/>
              <a:pPr/>
              <a:t>20</a:t>
            </a:fld>
            <a:endParaRPr lang="ru-RU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909ED9-9063-4958-80BE-127ABB83A310}" type="slidenum">
              <a:rPr lang="ru-RU"/>
              <a:pPr/>
              <a:t>21</a:t>
            </a:fld>
            <a:endParaRPr lang="ru-RU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97F245-E6BC-497F-98F5-A70DC70ADB75}" type="slidenum">
              <a:rPr lang="ru-RU"/>
              <a:pPr/>
              <a:t>22</a:t>
            </a:fld>
            <a:endParaRPr lang="ru-RU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DB5657-2EB2-4760-A7AF-4D4C1B000B20}" type="slidenum">
              <a:rPr lang="ru-RU"/>
              <a:pPr/>
              <a:t>23</a:t>
            </a:fld>
            <a:endParaRPr lang="ru-RU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AB4238-5D32-45EB-BE43-A2DD3EA81E65}" type="slidenum">
              <a:rPr lang="ru-RU"/>
              <a:pPr/>
              <a:t>24</a:t>
            </a:fld>
            <a:endParaRPr lang="ru-RU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11AB4F-8C21-4667-9EDB-9BC202872030}" type="slidenum">
              <a:rPr lang="ru-RU"/>
              <a:pPr/>
              <a:t>25</a:t>
            </a:fld>
            <a:endParaRPr lang="ru-RU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F0BF08-7F08-4537-89E4-FD2685E6CC72}" type="slidenum">
              <a:rPr lang="ru-RU"/>
              <a:pPr/>
              <a:t>26</a:t>
            </a:fld>
            <a:endParaRPr lang="ru-RU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4D717F-2692-4D97-810C-4BE0074C07CA}" type="slidenum">
              <a:rPr lang="ru-RU"/>
              <a:pPr/>
              <a:t>3</a:t>
            </a:fld>
            <a:endParaRPr lang="ru-RU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36CFB9-2FD5-4ACC-9A0C-188CE20EF336}" type="slidenum">
              <a:rPr lang="ru-RU"/>
              <a:pPr/>
              <a:t>4</a:t>
            </a:fld>
            <a:endParaRPr lang="ru-RU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0E4102-C99E-4054-8FC1-77CD3CB55F7A}" type="slidenum">
              <a:rPr lang="ru-RU"/>
              <a:pPr/>
              <a:t>5</a:t>
            </a:fld>
            <a:endParaRPr lang="ru-RU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A1515F-73A4-47ED-B7DC-4CB19A47EBBC}" type="slidenum">
              <a:rPr lang="ru-RU"/>
              <a:pPr/>
              <a:t>6</a:t>
            </a:fld>
            <a:endParaRPr lang="ru-R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B02CC8-70C3-47BA-80E3-7FD2D2D3E472}" type="slidenum">
              <a:rPr lang="ru-RU"/>
              <a:pPr/>
              <a:t>7</a:t>
            </a:fld>
            <a:endParaRPr lang="ru-RU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C79C36-5E6A-40B3-A5B3-0F6957C6C43A}" type="slidenum">
              <a:rPr lang="ru-RU"/>
              <a:pPr/>
              <a:t>8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6D20D1-A965-4BDE-BCAC-0098F43A5D07}" type="slidenum">
              <a:rPr lang="ru-RU"/>
              <a:pPr/>
              <a:t>9</a:t>
            </a:fld>
            <a:endParaRPr lang="ru-RU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10243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244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0245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46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47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48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49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0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1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2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3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4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5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6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7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8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9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0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1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2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3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4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5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6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7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8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9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270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10271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2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3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4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5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6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7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8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9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0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1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2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3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4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5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0286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1028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0289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10290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1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2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3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4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5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6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7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8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0299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0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1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2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3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4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5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6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030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30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309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1105F1D8-C016-4972-839E-567F38F5169C}" type="datetime1">
              <a:rPr lang="ru-RU"/>
              <a:pPr/>
              <a:t>28.04.2020</a:t>
            </a:fld>
            <a:endParaRPr lang="ru-RU"/>
          </a:p>
        </p:txBody>
      </p:sp>
      <p:sp>
        <p:nvSpPr>
          <p:cNvPr id="10310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10311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389C366-32C2-4326-9158-F752AC7E5B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1F0386-3D9F-485B-B526-3738F62DF114}" type="datetime1">
              <a:rPr lang="ru-RU"/>
              <a:pPr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15057-C457-4C21-BCEB-9411B52D4D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68B6DD-8A4E-4409-BA5E-30EF9D763640}" type="datetime1">
              <a:rPr lang="ru-RU"/>
              <a:pPr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8FA2A-E9A7-4D52-A5CB-B3B0EEE77A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733F59-612F-402F-85BD-58EAA94495D5}" type="datetime1">
              <a:rPr lang="ru-RU"/>
              <a:pPr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FF09D3-9B1A-4A09-8432-C319C53AC8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7FE691-68AC-43C7-BBF3-9F9189AE78C0}" type="datetime1">
              <a:rPr lang="ru-RU"/>
              <a:pPr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331DA8-B6DC-433B-B26E-7F29FFF977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26C6B0-B204-402C-A09F-9A21D5AE7C15}" type="datetime1">
              <a:rPr lang="ru-RU"/>
              <a:pPr/>
              <a:t>28.04.2020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7E0D5B-FCCB-4764-A944-A1D6A2AA95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6A0B88-2574-48BA-825B-DD0B360C7964}" type="datetime1">
              <a:rPr lang="ru-RU"/>
              <a:pPr/>
              <a:t>28.04.2020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C2F91-090B-45C8-9E4D-638CA378E0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1660B0-F1B1-4013-82B6-B1F0EF28EAFF}" type="datetime1">
              <a:rPr lang="ru-RU"/>
              <a:pPr/>
              <a:t>28.04.2020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F76850-201A-4FDC-9CE5-59167DB1B8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62F692-F811-457B-A304-31504BFB4283}" type="datetime1">
              <a:rPr lang="ru-RU"/>
              <a:pPr/>
              <a:t>28.04.2020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692C8-6A71-45CA-8C2A-0730A54477E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7C3C26-F883-49DE-9BE8-60B4D1941069}" type="datetime1">
              <a:rPr lang="ru-RU"/>
              <a:pPr/>
              <a:t>28.04.2020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F7AFD-9077-446E-876A-8DC133D233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9F7D63-01DF-4FE0-A9C2-88CA7B967D58}" type="datetime1">
              <a:rPr lang="ru-RU"/>
              <a:pPr/>
              <a:t>28.04.2020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F4EE9-3979-45EF-9946-A317527614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9219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220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9221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2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3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4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5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6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7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8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9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0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1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2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3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4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5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6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7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8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9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0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1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2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3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4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5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246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9247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48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49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0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1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2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3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4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5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6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7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8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9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60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61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262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9263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64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265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9266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67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68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69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70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71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72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73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74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275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6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7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8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9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80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81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82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928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84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fld id="{577AD892-600A-40FB-B63A-F807CDCF3312}" type="datetime1">
              <a:rPr lang="ru-RU"/>
              <a:pPr/>
              <a:t>28.04.2020</a:t>
            </a:fld>
            <a:endParaRPr lang="ru-RU"/>
          </a:p>
        </p:txBody>
      </p:sp>
      <p:sp>
        <p:nvSpPr>
          <p:cNvPr id="9285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9286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fld id="{FEA63498-3D3B-435B-BDC6-DBA2FA13209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287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 spd="med">
    <p:wheel spokes="3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http://dorznaki.ru/images/znaki/image050.gif" TargetMode="External"/><Relationship Id="rId4" Type="http://schemas.openxmlformats.org/officeDocument/2006/relationships/image" Target="../media/image7.png"/><Relationship Id="rId9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7.xml"/><Relationship Id="rId26" Type="http://schemas.openxmlformats.org/officeDocument/2006/relationships/slide" Target="slide25.xml"/><Relationship Id="rId3" Type="http://schemas.openxmlformats.org/officeDocument/2006/relationships/slide" Target="slide3.xml"/><Relationship Id="rId21" Type="http://schemas.openxmlformats.org/officeDocument/2006/relationships/slide" Target="slide20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6.xml"/><Relationship Id="rId25" Type="http://schemas.openxmlformats.org/officeDocument/2006/relationships/slide" Target="slide24.xml"/><Relationship Id="rId2" Type="http://schemas.openxmlformats.org/officeDocument/2006/relationships/notesSlide" Target="../notesSlides/notesSlide2.xml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slide" Target="slide23.xml"/><Relationship Id="rId5" Type="http://schemas.openxmlformats.org/officeDocument/2006/relationships/slide" Target="slide5.xml"/><Relationship Id="rId15" Type="http://schemas.openxmlformats.org/officeDocument/2006/relationships/slide" Target="slide14.xml"/><Relationship Id="rId23" Type="http://schemas.openxmlformats.org/officeDocument/2006/relationships/slide" Target="slide22.xml"/><Relationship Id="rId10" Type="http://schemas.openxmlformats.org/officeDocument/2006/relationships/slide" Target="slide10.xml"/><Relationship Id="rId19" Type="http://schemas.openxmlformats.org/officeDocument/2006/relationships/slide" Target="slide18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26.xml"/><Relationship Id="rId22" Type="http://schemas.openxmlformats.org/officeDocument/2006/relationships/slide" Target="slide2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hyperlink" Target="file:///D:\&#1088;&#1080;&#1089;&#1091;&#1085;&#1082;&#1080;\ColorVector\C-12%20Cykler,%20motorcykler\C12-12.exe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http://dorznaki.ru/images/znaki/image061.gif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http://dorznaki.ru/images/znaki/image061.gif" TargetMode="External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1.bin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http://dorznaki.ru/images/znaki/image050.gif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slide" Target="slide2.xml"/><Relationship Id="rId9" Type="http://schemas.openxmlformats.org/officeDocument/2006/relationships/image" Target="http://dorznaki.ru/images/znaki/image100.gi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http://dorznaki.ru/images/znaki/image046.gif" TargetMode="Externa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http://dorznaki.ru/images/znaki/image057.gi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http://dorznaki.ru/images/znaki/image061.gif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514600"/>
            <a:ext cx="6705600" cy="1736725"/>
          </a:xfrm>
        </p:spPr>
        <p:txBody>
          <a:bodyPr/>
          <a:lstStyle/>
          <a:p>
            <a:r>
              <a:rPr lang="ru-RU" sz="7200" b="1">
                <a:solidFill>
                  <a:schemeClr val="hlink"/>
                </a:solidFill>
                <a:latin typeface="Arial Black" pitchFamily="34" charset="0"/>
              </a:rPr>
              <a:t>Викторина </a:t>
            </a:r>
            <a:br>
              <a:rPr lang="ru-RU" sz="7200" b="1">
                <a:solidFill>
                  <a:schemeClr val="hlink"/>
                </a:solidFill>
                <a:latin typeface="Arial Black" pitchFamily="34" charset="0"/>
              </a:rPr>
            </a:br>
            <a:r>
              <a:rPr lang="ru-RU" sz="7200" b="1">
                <a:solidFill>
                  <a:schemeClr val="hlink"/>
                </a:solidFill>
                <a:latin typeface="Arial Black" pitchFamily="34" charset="0"/>
              </a:rPr>
              <a:t>по ПДД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143000"/>
            <a:ext cx="3276600" cy="457200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ru-RU" sz="1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 </a:t>
            </a:r>
            <a:r>
              <a:rPr lang="ru-RU" sz="1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класс,</a:t>
            </a:r>
            <a:endParaRPr lang="ru-RU" sz="1600" b="1" dirty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101" name="Picture 5" descr="2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2971800"/>
            <a:ext cx="2971800" cy="2971800"/>
          </a:xfrm>
          <a:prstGeom prst="rect">
            <a:avLst/>
          </a:prstGeom>
          <a:noFill/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53340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Гаджиева Е. С</a:t>
            </a:r>
            <a:r>
              <a:rPr lang="ru-RU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  <a:endParaRPr lang="ru-RU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</a:t>
            </a:r>
            <a:r>
              <a:rPr lang="ru-RU" sz="2000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Щ</a:t>
            </a:r>
            <a:r>
              <a:rPr lang="ru-RU" sz="2000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едринская</a:t>
            </a:r>
            <a:r>
              <a:rPr lang="ru-RU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СОШ </a:t>
            </a:r>
            <a:r>
              <a:rPr lang="ru-RU" sz="2000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Тляратинского</a:t>
            </a:r>
            <a:r>
              <a:rPr lang="ru-RU" sz="2000" b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района»</a:t>
            </a:r>
            <a:endParaRPr lang="ru-RU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457200" y="533400"/>
            <a:ext cx="769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Участник дорожного движения это: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733800" y="1524000"/>
            <a:ext cx="4343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Лицо, принимающее непосредственное участие в процессе движения в качестве водителя, пешехода, пассажира транспортного средства;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Лицо, принимающее непосредственное участие в процессе движения в качестве водителя, пассажира транспортного средства;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Водители, пешеходы, дорожные рабочие.</a:t>
            </a:r>
          </a:p>
        </p:txBody>
      </p:sp>
      <p:sp>
        <p:nvSpPr>
          <p:cNvPr id="2970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575783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9705" name="Picture 9" descr="image003(5)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563514">
            <a:off x="838200" y="1524000"/>
            <a:ext cx="2119313" cy="2159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914400" y="228600"/>
            <a:ext cx="701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Разрешена ли буксировка велосипеда другим велосипедом и мопедом?</a:t>
            </a:r>
            <a:r>
              <a:rPr lang="ru-RU" sz="2400">
                <a:latin typeface="Arial Black" pitchFamily="34" charset="0"/>
              </a:rPr>
              <a:t> 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2362200" y="2362200"/>
            <a:ext cx="60960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171700" lvl="4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Не разрешена;</a:t>
            </a:r>
          </a:p>
          <a:p>
            <a:pPr marL="2171700" lvl="4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Разрешена, но только велосипеда велосипедом;</a:t>
            </a:r>
          </a:p>
          <a:p>
            <a:pPr marL="2171700" lvl="4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Разрешена, но только по велосипедной дорожке.</a:t>
            </a:r>
          </a:p>
        </p:txBody>
      </p:sp>
      <p:sp>
        <p:nvSpPr>
          <p:cNvPr id="3277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2779" name="Picture 11" descr="BD07304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632657">
            <a:off x="1074738" y="3148013"/>
            <a:ext cx="2125662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066800" y="381000"/>
            <a:ext cx="701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>
                <a:solidFill>
                  <a:srgbClr val="008000"/>
                </a:solidFill>
                <a:latin typeface="Arial Black" pitchFamily="34" charset="0"/>
              </a:rPr>
              <a:t>Что в сочетании из греческого и русского слов означает «светофор»: 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3962400" y="3124200"/>
            <a:ext cx="44958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«Красный, желтый, зеленый»;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«Сверкающие огни»;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«Носитель света».</a:t>
            </a:r>
          </a:p>
        </p:txBody>
      </p:sp>
      <p:sp>
        <p:nvSpPr>
          <p:cNvPr id="3482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4824" name="Picture 8" descr="32a29fd95b75b4728745b80a52d5a66c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2209800"/>
            <a:ext cx="1727200" cy="26098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838200" y="228600"/>
            <a:ext cx="74676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b="1">
                <a:solidFill>
                  <a:schemeClr val="accent1"/>
                </a:solidFill>
                <a:latin typeface="Arial Black" pitchFamily="34" charset="0"/>
              </a:rPr>
              <a:t>В марте 1730 г. императрица Анна Иоанновна подписала указ, по которому лихачей надлежало задерживать, кучеров в наказание сечь розгами. Какие меры наказания в начале XVIII века применялись к людям, нарушающим правила движения:</a:t>
            </a:r>
            <a:r>
              <a:rPr lang="ru-RU" sz="2400">
                <a:solidFill>
                  <a:schemeClr val="accent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457200" y="3733800"/>
            <a:ext cx="44196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Секли розгами;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Штраф, изъятие водительского удостоверения;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Задержание, штраф, розги</a:t>
            </a:r>
            <a:r>
              <a:rPr lang="ru-RU" sz="2000">
                <a:solidFill>
                  <a:schemeClr val="accent1"/>
                </a:solidFill>
                <a:latin typeface="Arial" charset="0"/>
              </a:rPr>
              <a:t> </a:t>
            </a:r>
          </a:p>
        </p:txBody>
      </p:sp>
      <p:sp>
        <p:nvSpPr>
          <p:cNvPr id="3687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6872" name="Picture 8" descr="MCj0407788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3609975"/>
            <a:ext cx="3962400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95121 -0.20255 L -0.47569 -0.20255 C -0.26267 -0.20255 -3.61111E-6 -0.14723 -3.61111E-6 -0.10139 L -3.61111E-6 2.96296E-6 " pathEditMode="relative" rAng="0" ptsTypes="FfFF">
                                      <p:cBhvr>
                                        <p:cTn id="38" dur="7000" spd="-100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6" y="1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533400" y="228600"/>
            <a:ext cx="7696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Кому должны подчиняться водители и пешеходы, если сигналы регулировщика противоречат сигналам светофора:</a:t>
            </a:r>
            <a:r>
              <a:rPr lang="ru-RU" sz="2400">
                <a:solidFill>
                  <a:srgbClr val="008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429000" y="2514600"/>
            <a:ext cx="4572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Сигналам светофора;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Сигналам регулировщика;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Действовать по своему усмотрению.</a:t>
            </a:r>
            <a:r>
              <a:rPr lang="ru-RU" sz="2000">
                <a:solidFill>
                  <a:schemeClr val="accent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38920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8927" name="Picture 15" descr="svetofo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2590800"/>
            <a:ext cx="1660525" cy="2590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381000" y="762000"/>
            <a:ext cx="769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Кто проедет первым?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3886200" y="4572000"/>
            <a:ext cx="4114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Велосипедист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Мотоциклист</a:t>
            </a:r>
          </a:p>
        </p:txBody>
      </p:sp>
      <p:sp>
        <p:nvSpPr>
          <p:cNvPr id="40967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0969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1905000"/>
            <a:ext cx="3810000" cy="23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8" dur="10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5" grpId="0" uiExpand="1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762000" y="228600"/>
            <a:ext cx="7315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Кому из пешеходов не запрещено переходить дорогу?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990600" y="42672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     1</a:t>
            </a:r>
            <a:r>
              <a:rPr lang="ru-RU" sz="2400" b="1">
                <a:solidFill>
                  <a:schemeClr val="accent1"/>
                </a:solidFill>
                <a:latin typeface="Arial" charset="0"/>
              </a:rPr>
              <a:t>               </a:t>
            </a:r>
          </a:p>
        </p:txBody>
      </p:sp>
      <p:sp>
        <p:nvSpPr>
          <p:cNvPr id="43015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301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1905000"/>
            <a:ext cx="7696200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7315200" y="4191000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5</a:t>
            </a:r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2438400" y="4267200"/>
            <a:ext cx="83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      2</a:t>
            </a:r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>
            <a:off x="4343400" y="42672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3</a:t>
            </a:r>
          </a:p>
        </p:txBody>
      </p:sp>
      <p:sp>
        <p:nvSpPr>
          <p:cNvPr id="43021" name="Text Box 13"/>
          <p:cNvSpPr txBox="1">
            <a:spLocks noChangeArrowheads="1"/>
          </p:cNvSpPr>
          <p:nvPr/>
        </p:nvSpPr>
        <p:spPr bwMode="auto">
          <a:xfrm>
            <a:off x="5867400" y="42672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4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43200000">
                                      <p:cBhvr>
                                        <p:cTn id="14" dur="2000" fill="hold"/>
                                        <p:tgtEl>
                                          <p:spTgt spid="430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20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914400" y="304800"/>
            <a:ext cx="7315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С каким из дорожных знаков применяется следующая разметка?</a:t>
            </a:r>
            <a:endParaRPr lang="ru-RU" sz="4000" b="1">
              <a:solidFill>
                <a:srgbClr val="3FDDE1"/>
              </a:solidFill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295400" y="57150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2400" b="1">
                <a:solidFill>
                  <a:schemeClr val="accent1"/>
                </a:solidFill>
                <a:latin typeface="Arial" charset="0"/>
              </a:rPr>
              <a:t>1                    2                    3                4</a:t>
            </a:r>
          </a:p>
        </p:txBody>
      </p:sp>
      <p:sp>
        <p:nvSpPr>
          <p:cNvPr id="4506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5065" name="Picture 9" descr="http://dorznaki.ru/images/znaki/image050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6324600" y="44958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6" name="Picture 10" descr="image05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45720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7" name="Picture 11" descr="image04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90600" y="4648200"/>
            <a:ext cx="1143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8" name="Picture 12" descr="Рисунок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33600" y="1371600"/>
            <a:ext cx="4876800" cy="2862263"/>
          </a:xfrm>
          <a:prstGeom prst="rect">
            <a:avLst/>
          </a:prstGeom>
          <a:noFill/>
        </p:spPr>
      </p:pic>
      <p:pic>
        <p:nvPicPr>
          <p:cNvPr id="45069" name="Picture 13" descr="image08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743200" y="45720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1" dur="3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59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1371600" y="304800"/>
            <a:ext cx="6705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Этот дорожный знак показывает, что впереди</a:t>
            </a:r>
            <a:endParaRPr lang="ru-RU" sz="4800" b="1">
              <a:solidFill>
                <a:srgbClr val="3FDDE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1905000" y="4419600"/>
            <a:ext cx="55626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Движение возможно только прямо.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Впереди дорога с односторонним движением.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endParaRPr lang="ru-RU" sz="2000" b="1">
              <a:solidFill>
                <a:schemeClr val="accent1"/>
              </a:solidFill>
              <a:latin typeface="Arial" charset="0"/>
            </a:endParaRP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endParaRPr lang="ru-RU" sz="2000" b="1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711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711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1447800"/>
            <a:ext cx="3505200" cy="27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7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-228600" y="304800"/>
            <a:ext cx="838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Кому разрешено движение?</a:t>
            </a:r>
            <a:endParaRPr lang="ru-RU" sz="4800" b="1">
              <a:solidFill>
                <a:srgbClr val="3FDDE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2286000" y="4876800"/>
            <a:ext cx="49530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Автомобилям и велосипедисту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Велосипедисту и пешеходу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Автомобилям и пешеходу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endParaRPr lang="ru-RU" sz="2000" b="1">
              <a:solidFill>
                <a:schemeClr val="accent1"/>
              </a:solidFill>
              <a:latin typeface="Arial" charset="0"/>
            </a:endParaRPr>
          </a:p>
          <a:p>
            <a:pPr marL="342900" indent="-342900" algn="just">
              <a:spcBef>
                <a:spcPct val="50000"/>
              </a:spcBef>
            </a:pPr>
            <a:endParaRPr lang="ru-RU" sz="2800" b="1">
              <a:solidFill>
                <a:srgbClr val="3FDDE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915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9160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1371600"/>
            <a:ext cx="4648200" cy="287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90800" y="914400"/>
            <a:ext cx="914400" cy="838200"/>
          </a:xfrm>
          <a:prstGeom prst="actionButtonBlank">
            <a:avLst/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Arial Black" pitchFamily="34" charset="0"/>
              </a:rPr>
              <a:t>a</a:t>
            </a:r>
            <a:endParaRPr lang="ru-RU" sz="48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512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81400" y="914400"/>
            <a:ext cx="914400" cy="838200"/>
          </a:xfrm>
          <a:prstGeom prst="actionButtonBlank">
            <a:avLst/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Arial Black" pitchFamily="34" charset="0"/>
              </a:rPr>
              <a:t>b</a:t>
            </a:r>
            <a:endParaRPr lang="ru-RU" sz="48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512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0" y="914400"/>
            <a:ext cx="914400" cy="838200"/>
          </a:xfrm>
          <a:prstGeom prst="actionButtonBlank">
            <a:avLst/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Arial Black" pitchFamily="34" charset="0"/>
              </a:rPr>
              <a:t>c</a:t>
            </a:r>
            <a:endParaRPr lang="ru-RU" sz="48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513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62600" y="914400"/>
            <a:ext cx="914400" cy="838200"/>
          </a:xfrm>
          <a:prstGeom prst="actionButtonBlank">
            <a:avLst/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Arial Black" pitchFamily="34" charset="0"/>
              </a:rPr>
              <a:t>d</a:t>
            </a:r>
            <a:endParaRPr lang="ru-RU" sz="48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513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553200" y="914400"/>
            <a:ext cx="914400" cy="838200"/>
          </a:xfrm>
          <a:prstGeom prst="actionButtonBlank">
            <a:avLst/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Arial Black" pitchFamily="34" charset="0"/>
              </a:rPr>
              <a:t>e</a:t>
            </a:r>
            <a:endParaRPr lang="ru-RU" sz="48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5132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00200" y="1828800"/>
            <a:ext cx="914400" cy="838200"/>
          </a:xfrm>
          <a:prstGeom prst="actionButtonBlank">
            <a:avLst/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Arial Black" pitchFamily="34" charset="0"/>
              </a:rPr>
              <a:t>1</a:t>
            </a:r>
            <a:endParaRPr lang="ru-RU" sz="48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5133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90800" y="18288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3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34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81400" y="18288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4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35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0" y="18288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5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36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62600" y="18288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6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37" name="AutoShape 1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553200" y="18288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7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38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00200" y="2667000"/>
            <a:ext cx="914400" cy="838200"/>
          </a:xfrm>
          <a:prstGeom prst="actionButtonBlank">
            <a:avLst/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Arial Black" pitchFamily="34" charset="0"/>
              </a:rPr>
              <a:t>2</a:t>
            </a:r>
            <a:endParaRPr lang="ru-RU" sz="48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5139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90800" y="26670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8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40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81400" y="26670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9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41" name="AutoShape 2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0" y="26670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10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42" name="AutoShape 2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62600" y="26670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11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43" name="AutoShape 2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553200" y="26670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12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44" name="AutoShape 2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00200" y="3505200"/>
            <a:ext cx="914400" cy="838200"/>
          </a:xfrm>
          <a:prstGeom prst="actionButtonBlank">
            <a:avLst/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Arial Black" pitchFamily="34" charset="0"/>
              </a:rPr>
              <a:t>3</a:t>
            </a:r>
            <a:endParaRPr lang="ru-RU" sz="48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5145" name="AutoShape 2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90800" y="35052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13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46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81400" y="35052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14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47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0" y="35052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15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48" name="AutoShape 2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62600" y="35052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16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49" name="AutoShape 2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553200" y="35052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17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50" name="AutoShape 3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00200" y="4343400"/>
            <a:ext cx="914400" cy="838200"/>
          </a:xfrm>
          <a:prstGeom prst="actionButtonBlank">
            <a:avLst/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Arial Black" pitchFamily="34" charset="0"/>
              </a:rPr>
              <a:t>4</a:t>
            </a:r>
            <a:endParaRPr lang="ru-RU" sz="48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5151" name="AutoShape 3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90800" y="43434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18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52" name="AutoShape 3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81400" y="43434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19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53" name="AutoShape 3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0" y="43434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20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54" name="AutoShape 3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62600" y="43434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21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55" name="AutoShape 3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553200" y="43434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22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56" name="AutoShape 3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00200" y="5181600"/>
            <a:ext cx="914400" cy="838200"/>
          </a:xfrm>
          <a:prstGeom prst="actionButtonBlank">
            <a:avLst/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Arial Black" pitchFamily="34" charset="0"/>
              </a:rPr>
              <a:t>5</a:t>
            </a:r>
            <a:endParaRPr lang="ru-RU" sz="48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5157" name="AutoShape 3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90800" y="51816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14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58" name="AutoShape 3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81400" y="51816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23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59" name="AutoShape 3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0" y="51816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24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60" name="AutoShape 4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62600" y="51816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25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61" name="AutoShape 4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553200" y="51816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26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5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5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5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5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5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5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5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5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5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5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5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5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  <p:bldP spid="5128" grpId="0" animBg="1"/>
      <p:bldP spid="5129" grpId="0" animBg="1"/>
      <p:bldP spid="5130" grpId="0" animBg="1"/>
      <p:bldP spid="5131" grpId="0" animBg="1"/>
      <p:bldP spid="5132" grpId="0" animBg="1"/>
      <p:bldP spid="5133" grpId="0" animBg="1"/>
      <p:bldP spid="5134" grpId="0" animBg="1"/>
      <p:bldP spid="5135" grpId="0" animBg="1"/>
      <p:bldP spid="5136" grpId="0" animBg="1"/>
      <p:bldP spid="5137" grpId="0" animBg="1"/>
      <p:bldP spid="5138" grpId="0" animBg="1"/>
      <p:bldP spid="5139" grpId="0" animBg="1"/>
      <p:bldP spid="5140" grpId="0" animBg="1"/>
      <p:bldP spid="5141" grpId="0" animBg="1"/>
      <p:bldP spid="5142" grpId="0" animBg="1"/>
      <p:bldP spid="5143" grpId="0" animBg="1"/>
      <p:bldP spid="5144" grpId="0" animBg="1"/>
      <p:bldP spid="5145" grpId="0" animBg="1"/>
      <p:bldP spid="5146" grpId="0" animBg="1"/>
      <p:bldP spid="5147" grpId="0" animBg="1"/>
      <p:bldP spid="5148" grpId="0" animBg="1"/>
      <p:bldP spid="5149" grpId="0" animBg="1"/>
      <p:bldP spid="5150" grpId="0" animBg="1"/>
      <p:bldP spid="5151" grpId="0" animBg="1"/>
      <p:bldP spid="5152" grpId="0" animBg="1"/>
      <p:bldP spid="5153" grpId="0" animBg="1"/>
      <p:bldP spid="5154" grpId="0" animBg="1"/>
      <p:bldP spid="5155" grpId="0" animBg="1"/>
      <p:bldP spid="5156" grpId="0" animBg="1"/>
      <p:bldP spid="5157" grpId="0" animBg="1"/>
      <p:bldP spid="5158" grpId="0" animBg="1"/>
      <p:bldP spid="5159" grpId="0" animBg="1"/>
      <p:bldP spid="5160" grpId="0" animBg="1"/>
      <p:bldP spid="516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62000" y="4572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Водитель велосипеда: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1447800" y="4572000"/>
            <a:ext cx="60960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Должен уступить дорогу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Имеет преимущественное право на движение</a:t>
            </a:r>
          </a:p>
        </p:txBody>
      </p:sp>
      <p:sp>
        <p:nvSpPr>
          <p:cNvPr id="51206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120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1600200"/>
            <a:ext cx="4191000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3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381000" y="228600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Что называется тормозным путем?</a:t>
            </a:r>
            <a:r>
              <a:rPr lang="ru-RU" sz="2400" b="1">
                <a:solidFill>
                  <a:srgbClr val="3FDDE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609600" y="2362200"/>
            <a:ext cx="75438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Расстояние, пройденное автомобилем с момента обнаружения водителем опасности до полной остановки. 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Расстояние, пройденное автомобилем с момента нажатия водителем педали тормоза до полной остановки.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Тормозной след от шин автомобиля.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endParaRPr lang="ru-RU" sz="2000" b="1">
              <a:solidFill>
                <a:schemeClr val="accent1"/>
              </a:solidFill>
              <a:latin typeface="Arial" charset="0"/>
            </a:endParaRP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endParaRPr lang="ru-RU" sz="2000" b="1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5530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050" name="Picture 2" descr="Untitled-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594857">
            <a:off x="914400" y="838200"/>
            <a:ext cx="1104900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299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001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chemeClr val="accent1"/>
                </a:solidFill>
                <a:latin typeface="Arial Black" pitchFamily="34" charset="0"/>
              </a:rPr>
              <a:t>В какой последовательности транспортные средства проедут перекресток?</a:t>
            </a: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1676400" y="4572000"/>
            <a:ext cx="54102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Велосипед, автомобиль, мотоцикл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Мотоцикл, автомобиль, велосипед.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Автомобиль, мотоцикл, велосипед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endParaRPr lang="ru-RU" sz="2000" b="1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5735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735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1447800"/>
            <a:ext cx="4495800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7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457200" y="228600"/>
            <a:ext cx="7696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Когда велосипедистам разрешено двигаться по двое в одном ряду?</a:t>
            </a: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2971800" y="1600200"/>
            <a:ext cx="5181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Никогда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Когда в группе едет 10 велосипедистов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Когда в группе 25 велосипедистов</a:t>
            </a:r>
          </a:p>
        </p:txBody>
      </p:sp>
      <p:sp>
        <p:nvSpPr>
          <p:cNvPr id="59399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86800" y="6553200"/>
            <a:ext cx="4572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9401" name="Picture 9" descr="j0295250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3886200"/>
            <a:ext cx="3352800" cy="22796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10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  <p:bldP spid="59395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381000" y="228600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Разрешается ли перевозить ребенка на велосипеде?</a:t>
            </a: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1143000" y="1219200"/>
            <a:ext cx="55626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b="1">
                <a:solidFill>
                  <a:schemeClr val="accent1"/>
                </a:solidFill>
                <a:latin typeface="Arial" charset="0"/>
              </a:rPr>
              <a:t>Нет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b="1">
                <a:solidFill>
                  <a:schemeClr val="accent1"/>
                </a:solidFill>
                <a:latin typeface="Arial" charset="0"/>
              </a:rPr>
              <a:t>Только до 7 лет на специально оборудованном сиденье.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b="1">
                <a:solidFill>
                  <a:schemeClr val="accent1"/>
                </a:solidFill>
                <a:latin typeface="Arial" charset="0"/>
              </a:rPr>
              <a:t>Да, на багажнике велосипеда.</a:t>
            </a:r>
          </a:p>
        </p:txBody>
      </p:sp>
      <p:sp>
        <p:nvSpPr>
          <p:cNvPr id="61446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2532" name="Picture 5" descr="C12-12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3810000"/>
            <a:ext cx="3124200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61443" grpId="0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-457200" y="228600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chemeClr val="accent1"/>
                </a:solidFill>
                <a:latin typeface="Arial Black" pitchFamily="34" charset="0"/>
              </a:rPr>
              <a:t>К транспортным средствам общего пользования относятся: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048000" y="1676400"/>
            <a:ext cx="51816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Трамваи и троллейбусы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Автобусы и маршрутное такси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Автобусы, троллейбусы, трамваи, движущиеся по установленным маршрутам.</a:t>
            </a:r>
          </a:p>
        </p:txBody>
      </p:sp>
      <p:sp>
        <p:nvSpPr>
          <p:cNvPr id="16391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394" name="Picture 10" descr="J01833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438400" y="3886200"/>
            <a:ext cx="2185987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903 -0.01666 L -0.12534 0.0044 L -0.04913 -0.01666 L 0.03351 0.0044 L 0.11615 -0.01666 L 0.19323 0.0044 L 0.2757 -0.01666 L 0.35382 0.0044 L 0.43594 -0.01666 L 0.51858 0.0044 L 0.59653 -0.01666 L 0.67917 0.0044 L 0.75625 -0.01666 L 0.83889 0.0044 L 0.92153 -0.01666 L 0.99931 0.0044 L 1.08229 -0.01666 " pathEditMode="relative" rAng="0" ptsTypes="FFFFFFFFFFFFFFFFF">
                                      <p:cBhvr>
                                        <p:cTn id="32" dur="7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6" y="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90" grpId="0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1066800" y="2057400"/>
            <a:ext cx="71628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Ура!</a:t>
            </a:r>
          </a:p>
          <a:p>
            <a:pPr algn="ctr">
              <a:spcBef>
                <a:spcPct val="50000"/>
              </a:spcBef>
            </a:pPr>
            <a:r>
              <a:rPr lang="ru-RU" sz="44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Вы – счастливчик!!!</a:t>
            </a:r>
          </a:p>
          <a:p>
            <a:pPr algn="ctr">
              <a:spcBef>
                <a:spcPct val="50000"/>
              </a:spcBef>
            </a:pPr>
            <a:r>
              <a:rPr lang="ru-RU" sz="4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Получите приз!</a:t>
            </a:r>
          </a:p>
        </p:txBody>
      </p:sp>
      <p:sp>
        <p:nvSpPr>
          <p:cNvPr id="7987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86800" y="6553200"/>
            <a:ext cx="4572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9878" name="Picture 6" descr="PE02043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457200"/>
            <a:ext cx="1539875" cy="22494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9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9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9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066800" y="533400"/>
            <a:ext cx="701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Имеет ли право водитель велосипеда проезжать под этот знак?</a:t>
            </a:r>
            <a:endParaRPr lang="ru-RU" sz="2400" b="1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4343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4876800" y="3124200"/>
            <a:ext cx="2865438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342900" indent="-342900">
              <a:spcBef>
                <a:spcPct val="125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400">
                <a:solidFill>
                  <a:schemeClr val="accent1"/>
                </a:solidFill>
                <a:latin typeface="Arial" charset="0"/>
              </a:rPr>
              <a:t>Имеет право.</a:t>
            </a:r>
          </a:p>
          <a:p>
            <a:pPr marL="342900" indent="-342900">
              <a:spcBef>
                <a:spcPct val="125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400">
                <a:solidFill>
                  <a:schemeClr val="accent1"/>
                </a:solidFill>
                <a:latin typeface="Arial" charset="0"/>
              </a:rPr>
              <a:t>Не имеет права.</a:t>
            </a:r>
          </a:p>
        </p:txBody>
      </p:sp>
      <p:pic>
        <p:nvPicPr>
          <p:cNvPr id="14347" name="Picture 11" descr="http://dorznaki.ru/images/znaki/image061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1600200" y="2895600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14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914400" y="228600"/>
            <a:ext cx="7162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Какими буквами обозначены знаки, запрещающие движение на велосипеде?</a:t>
            </a:r>
          </a:p>
        </p:txBody>
      </p:sp>
      <p:sp>
        <p:nvSpPr>
          <p:cNvPr id="17414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chemeClr val="tx2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6019800" y="2892425"/>
            <a:ext cx="1454150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342900" indent="-342900">
              <a:spcBef>
                <a:spcPct val="115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 Black" pitchFamily="34" charset="0"/>
              </a:rPr>
              <a:t>А; </a:t>
            </a:r>
          </a:p>
          <a:p>
            <a:pPr marL="342900" indent="-342900">
              <a:spcBef>
                <a:spcPct val="115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 Black" pitchFamily="34" charset="0"/>
              </a:rPr>
              <a:t>А и В; </a:t>
            </a:r>
          </a:p>
          <a:p>
            <a:pPr marL="342900" indent="-342900">
              <a:spcBef>
                <a:spcPct val="115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 Black" pitchFamily="34" charset="0"/>
              </a:rPr>
              <a:t>Б и В; </a:t>
            </a:r>
          </a:p>
          <a:p>
            <a:pPr marL="342900" indent="-342900">
              <a:spcBef>
                <a:spcPct val="115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 Black" pitchFamily="34" charset="0"/>
              </a:rPr>
              <a:t>А, Б, В</a:t>
            </a: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0" y="3095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7" name="Object 9"/>
          <p:cNvGraphicFramePr>
            <a:graphicFrameLocks noChangeAspect="1"/>
          </p:cNvGraphicFramePr>
          <p:nvPr/>
        </p:nvGraphicFramePr>
        <p:xfrm>
          <a:off x="990600" y="2819400"/>
          <a:ext cx="942975" cy="1295400"/>
        </p:xfrm>
        <a:graphic>
          <a:graphicData uri="http://schemas.openxmlformats.org/presentationml/2006/ole">
            <p:oleObj spid="_x0000_s17417" name="Рисунок" r:id="rId5" imgW="711607" imgH="940231" progId="Word.Picture.8">
              <p:embed/>
            </p:oleObj>
          </a:graphicData>
        </a:graphic>
      </p:graphicFrame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0" y="3762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7420" name="Picture 12" descr="image05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2514600" y="3103563"/>
            <a:ext cx="990600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Picture 13" descr="http://dorznaki.ru/images/znaki/image061.gif"/>
          <p:cNvPicPr>
            <a:picLocks noChangeAspect="1" noChangeArrowheads="1"/>
          </p:cNvPicPr>
          <p:nvPr/>
        </p:nvPicPr>
        <p:blipFill>
          <a:blip r:embed="rId7" r:link="rId8"/>
          <a:srcRect/>
          <a:stretch>
            <a:fillRect/>
          </a:stretch>
        </p:blipFill>
        <p:spPr bwMode="auto">
          <a:xfrm>
            <a:off x="4191000" y="3048000"/>
            <a:ext cx="952500" cy="952500"/>
          </a:xfrm>
          <a:prstGeom prst="rect">
            <a:avLst/>
          </a:prstGeom>
          <a:noFill/>
        </p:spPr>
      </p:pic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2819400" y="43434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b="1">
                <a:solidFill>
                  <a:schemeClr val="accent1"/>
                </a:solidFill>
                <a:latin typeface="Arial Black" pitchFamily="34" charset="0"/>
              </a:rPr>
              <a:t>Б</a:t>
            </a:r>
            <a:r>
              <a:rPr lang="ru-RU">
                <a:solidFill>
                  <a:schemeClr val="accent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4495800" y="4329113"/>
            <a:ext cx="449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000" b="1">
                <a:solidFill>
                  <a:schemeClr val="accent1"/>
                </a:solidFill>
                <a:latin typeface="Arial Black" pitchFamily="34" charset="0"/>
              </a:rPr>
              <a:t>В</a:t>
            </a:r>
            <a:r>
              <a:rPr lang="ru-RU"/>
              <a:t> </a:t>
            </a:r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1219200" y="4329113"/>
            <a:ext cx="449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000" b="1">
                <a:solidFill>
                  <a:schemeClr val="accent1"/>
                </a:solidFill>
                <a:latin typeface="Arial Black" pitchFamily="34" charset="0"/>
              </a:rPr>
              <a:t>А</a:t>
            </a:r>
            <a:r>
              <a:rPr lang="ru-RU">
                <a:solidFill>
                  <a:schemeClr val="accent1"/>
                </a:solidFill>
              </a:rPr>
              <a:t> 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1000" fill="hold"/>
                                        <p:tgtEl>
                                          <p:spTgt spid="174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38200" y="152400"/>
            <a:ext cx="7239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Как поступить велосипедисту, если перед перекрестком установлен этот знак?</a:t>
            </a:r>
            <a:r>
              <a:rPr lang="ru-RU" sz="2400">
                <a:solidFill>
                  <a:srgbClr val="008000"/>
                </a:solidFill>
                <a:latin typeface="Arial" charset="0"/>
              </a:rPr>
              <a:t> </a:t>
            </a:r>
          </a:p>
        </p:txBody>
      </p:sp>
      <p:sp>
        <p:nvSpPr>
          <p:cNvPr id="1946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chemeClr val="tx2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9464" name="Picture 8" descr="http://dorznaki.ru/images/znaki/image050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1066800" y="25908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3505200" y="1617663"/>
            <a:ext cx="45720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spcBef>
                <a:spcPct val="100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000">
                <a:solidFill>
                  <a:schemeClr val="accent1"/>
                </a:solidFill>
                <a:latin typeface="Arial" charset="0"/>
              </a:rPr>
              <a:t>Если нет машин, проехать перекресток без остановки.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000">
                <a:solidFill>
                  <a:schemeClr val="accent1"/>
                </a:solidFill>
                <a:latin typeface="Arial" charset="0"/>
              </a:rPr>
              <a:t>При проезде перекрестка быть особенно внимательным.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000">
                <a:solidFill>
                  <a:schemeClr val="accent1"/>
                </a:solidFill>
                <a:latin typeface="Arial" charset="0"/>
              </a:rPr>
              <a:t>Остановиться у стоп-линии, а если ее нет – перед краем пересекаемой проезжей части, и уступить дорогу транспортным средствам, движущимся по пересекаемой дороге.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1000" fill="hold"/>
                                        <p:tgtEl>
                                          <p:spTgt spid="19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762000" y="533400"/>
            <a:ext cx="7239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>
                <a:solidFill>
                  <a:srgbClr val="008000"/>
                </a:solidFill>
                <a:latin typeface="Arial Black" pitchFamily="34" charset="0"/>
              </a:rPr>
              <a:t>Какой знак называется «Пешеходная дорожка»? 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838200" y="3810000"/>
            <a:ext cx="784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2800" b="1">
                <a:solidFill>
                  <a:srgbClr val="3FDD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    </a:t>
            </a:r>
            <a:r>
              <a:rPr lang="ru-RU" sz="24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1                2               3                 4</a:t>
            </a:r>
          </a:p>
        </p:txBody>
      </p:sp>
      <p:sp>
        <p:nvSpPr>
          <p:cNvPr id="21511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chemeClr val="tx2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0" y="3043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513" name="Object 9"/>
          <p:cNvGraphicFramePr>
            <a:graphicFrameLocks noChangeAspect="1"/>
          </p:cNvGraphicFramePr>
          <p:nvPr/>
        </p:nvGraphicFramePr>
        <p:xfrm>
          <a:off x="1066800" y="2286000"/>
          <a:ext cx="1092200" cy="1381125"/>
        </p:xfrm>
        <a:graphic>
          <a:graphicData uri="http://schemas.openxmlformats.org/presentationml/2006/ole">
            <p:oleObj spid="_x0000_s21513" name="Рисунок" r:id="rId5" imgW="1042471" imgH="902322" progId="Word.Picture.8">
              <p:embed/>
            </p:oleObj>
          </a:graphicData>
        </a:graphic>
      </p:graphicFrame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0" y="3814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0" y="3114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516" name="Object 12"/>
          <p:cNvGraphicFramePr>
            <a:graphicFrameLocks noChangeAspect="1"/>
          </p:cNvGraphicFramePr>
          <p:nvPr/>
        </p:nvGraphicFramePr>
        <p:xfrm>
          <a:off x="2819400" y="2514600"/>
          <a:ext cx="969963" cy="1085850"/>
        </p:xfrm>
        <a:graphic>
          <a:graphicData uri="http://schemas.openxmlformats.org/presentationml/2006/ole">
            <p:oleObj spid="_x0000_s21516" name="Рисунок" r:id="rId6" imgW="940388" imgH="940388" progId="Word.Picture.8">
              <p:embed/>
            </p:oleObj>
          </a:graphicData>
        </a:graphic>
      </p:graphicFrame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0" y="3743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0" y="3109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519" name="Object 15"/>
          <p:cNvGraphicFramePr>
            <a:graphicFrameLocks noChangeAspect="1"/>
          </p:cNvGraphicFramePr>
          <p:nvPr/>
        </p:nvGraphicFramePr>
        <p:xfrm>
          <a:off x="4648200" y="2514600"/>
          <a:ext cx="996950" cy="1095375"/>
        </p:xfrm>
        <a:graphic>
          <a:graphicData uri="http://schemas.openxmlformats.org/presentationml/2006/ole">
            <p:oleObj spid="_x0000_s21519" name="Рисунок" r:id="rId7" imgW="927958" imgH="737395" progId="Word.Picture.8">
              <p:embed/>
            </p:oleObj>
          </a:graphicData>
        </a:graphic>
      </p:graphicFrame>
      <p:sp>
        <p:nvSpPr>
          <p:cNvPr id="21521" name="Rectangle 17"/>
          <p:cNvSpPr>
            <a:spLocks noChangeArrowheads="1"/>
          </p:cNvSpPr>
          <p:nvPr/>
        </p:nvSpPr>
        <p:spPr bwMode="auto">
          <a:xfrm>
            <a:off x="0" y="3748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1522" name="Picture 18" descr="http://dorznaki.ru/images/znaki/image100.gif"/>
          <p:cNvPicPr>
            <a:picLocks noChangeAspect="1" noChangeArrowheads="1"/>
          </p:cNvPicPr>
          <p:nvPr/>
        </p:nvPicPr>
        <p:blipFill>
          <a:blip r:embed="rId8" r:link="rId9"/>
          <a:srcRect/>
          <a:stretch>
            <a:fillRect/>
          </a:stretch>
        </p:blipFill>
        <p:spPr bwMode="auto">
          <a:xfrm>
            <a:off x="6400800" y="24384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2" dur="2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457200" y="228600"/>
            <a:ext cx="7620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Как безопаснее поступить водителю мопеда, если на перекрестке установлен этот знак?</a:t>
            </a:r>
            <a:r>
              <a:rPr lang="ru-RU" sz="2400">
                <a:solidFill>
                  <a:srgbClr val="008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355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3560" name="Picture 8" descr="http://dorznaki.ru/images/znaki/image046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990600" y="2514600"/>
            <a:ext cx="1981200" cy="1690688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3810000" y="1814513"/>
            <a:ext cx="426720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spcBef>
                <a:spcPct val="115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000">
                <a:solidFill>
                  <a:schemeClr val="accent1"/>
                </a:solidFill>
                <a:latin typeface="Arial" charset="0"/>
              </a:rPr>
              <a:t>Уступить дорогу транспортным средствам, движущимся по пересекаемой дороге.</a:t>
            </a:r>
          </a:p>
          <a:p>
            <a:pPr marL="342900" indent="-342900">
              <a:spcBef>
                <a:spcPct val="115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000">
                <a:solidFill>
                  <a:schemeClr val="accent1"/>
                </a:solidFill>
                <a:latin typeface="Arial" charset="0"/>
              </a:rPr>
              <a:t>Продолжить движение, не уступая дорогу.</a:t>
            </a:r>
          </a:p>
          <a:p>
            <a:pPr marL="342900" indent="-342900">
              <a:spcBef>
                <a:spcPct val="115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000">
                <a:solidFill>
                  <a:schemeClr val="accent1"/>
                </a:solidFill>
                <a:latin typeface="Arial" charset="0"/>
              </a:rPr>
              <a:t>Проехать перекресток с соблюдением мер предосторожности 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235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784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Где должны пересекать проезжую часть пешеходы:</a:t>
            </a:r>
            <a:r>
              <a:rPr lang="ru-RU" sz="2400">
                <a:solidFill>
                  <a:srgbClr val="008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886200" y="2133600"/>
            <a:ext cx="46482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 любом месте;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 пешеходным переходам (надземным или подземным), а при их отсутствии - на перекрестках по линии тротуаров или обочин;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 любом месте, если нет движущихся транспортных средств</a:t>
            </a:r>
            <a:r>
              <a:rPr lang="ru-RU" sz="2000">
                <a:solidFill>
                  <a:schemeClr val="accent1"/>
                </a:solidFill>
                <a:latin typeface="Arial" charset="0"/>
              </a:rPr>
              <a:t> </a:t>
            </a:r>
          </a:p>
        </p:txBody>
      </p:sp>
      <p:sp>
        <p:nvSpPr>
          <p:cNvPr id="25606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5608" name="Picture 8" descr="MANWALK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933450" y="4267200"/>
            <a:ext cx="933450" cy="2209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70645E-7 L 1.11771 0.00555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219200" y="228600"/>
            <a:ext cx="6858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Под какой из знаков водитель мопеда не имеет права проезжать?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3124200" y="4800600"/>
            <a:ext cx="2514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Знак «А»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Знак «Б» 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Оба знака</a:t>
            </a:r>
          </a:p>
        </p:txBody>
      </p:sp>
      <p:sp>
        <p:nvSpPr>
          <p:cNvPr id="2765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7656" name="Picture 8" descr="http://dorznaki.ru/images/znaki/image061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1600200" y="1981200"/>
            <a:ext cx="1676400" cy="1676400"/>
          </a:xfrm>
          <a:prstGeom prst="rect">
            <a:avLst/>
          </a:prstGeom>
          <a:noFill/>
        </p:spPr>
      </p:pic>
      <p:pic>
        <p:nvPicPr>
          <p:cNvPr id="27657" name="Picture 9" descr="http://dorznaki.ru/images/znaki/image057.gif"/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5410200" y="1981200"/>
            <a:ext cx="1676400" cy="1676400"/>
          </a:xfrm>
          <a:prstGeom prst="rect">
            <a:avLst/>
          </a:prstGeom>
          <a:noFill/>
        </p:spPr>
      </p:pic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0" y="3748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1752600" y="3900488"/>
            <a:ext cx="5257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1981200" y="3810000"/>
            <a:ext cx="487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>
                <a:solidFill>
                  <a:schemeClr val="accent1"/>
                </a:solidFill>
                <a:latin typeface="Arial Black" pitchFamily="34" charset="0"/>
              </a:rPr>
              <a:t>А                                             Б</a:t>
            </a:r>
            <a:r>
              <a:rPr lang="ru-RU"/>
              <a:t>          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8" dur="2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allAtOnce"/>
    </p:bldLst>
  </p:timing>
</p:sld>
</file>

<file path=ppt/theme/theme1.xml><?xml version="1.0" encoding="utf-8"?>
<a:theme xmlns:a="http://schemas.openxmlformats.org/drawingml/2006/main" name="Сетка с тенью">
  <a:themeElements>
    <a:clrScheme name="Сетка с тенью 11">
      <a:dk1>
        <a:srgbClr val="000000"/>
      </a:dk1>
      <a:lt1>
        <a:srgbClr val="FFFF00"/>
      </a:lt1>
      <a:dk2>
        <a:srgbClr val="336600"/>
      </a:dk2>
      <a:lt2>
        <a:srgbClr val="FBFBFB"/>
      </a:lt2>
      <a:accent1>
        <a:srgbClr val="009900"/>
      </a:accent1>
      <a:accent2>
        <a:srgbClr val="C6C6C6"/>
      </a:accent2>
      <a:accent3>
        <a:srgbClr val="FFFFAA"/>
      </a:accent3>
      <a:accent4>
        <a:srgbClr val="000000"/>
      </a:accent4>
      <a:accent5>
        <a:srgbClr val="AACAAA"/>
      </a:accent5>
      <a:accent6>
        <a:srgbClr val="B3B3B3"/>
      </a:accent6>
      <a:hlink>
        <a:srgbClr val="006600"/>
      </a:hlink>
      <a:folHlink>
        <a:srgbClr val="808000"/>
      </a:folHlink>
    </a:clrScheme>
    <a:fontScheme name="Сетка с тень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ка с тенью 10">
        <a:dk1>
          <a:srgbClr val="000000"/>
        </a:dk1>
        <a:lt1>
          <a:srgbClr val="FF0000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FAAAA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ка с тенью 11">
        <a:dk1>
          <a:srgbClr val="000000"/>
        </a:dk1>
        <a:lt1>
          <a:srgbClr val="FFFF00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FFFAA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ка с тенью 12">
        <a:dk1>
          <a:srgbClr val="000000"/>
        </a:dk1>
        <a:lt1>
          <a:srgbClr val="FFFF00"/>
        </a:lt1>
        <a:dk2>
          <a:srgbClr val="336600"/>
        </a:dk2>
        <a:lt2>
          <a:srgbClr val="FAF8FE"/>
        </a:lt2>
        <a:accent1>
          <a:srgbClr val="009900"/>
        </a:accent1>
        <a:accent2>
          <a:srgbClr val="C6C6C6"/>
        </a:accent2>
        <a:accent3>
          <a:srgbClr val="FFFFAA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947</TotalTime>
  <Words>683</Words>
  <Application>Microsoft PowerPoint</Application>
  <PresentationFormat>Экран (4:3)</PresentationFormat>
  <Paragraphs>159</Paragraphs>
  <Slides>26</Slides>
  <Notes>26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Сетка с тенью</vt:lpstr>
      <vt:lpstr>Рисунок</vt:lpstr>
      <vt:lpstr>Викторина  по ПДД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AC</cp:lastModifiedBy>
  <cp:revision>101</cp:revision>
  <cp:lastPrinted>1601-01-01T00:00:00Z</cp:lastPrinted>
  <dcterms:created xsi:type="dcterms:W3CDTF">1601-01-01T00:00:00Z</dcterms:created>
  <dcterms:modified xsi:type="dcterms:W3CDTF">2020-04-28T09:29:07Z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