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1"/>
  </p:notesMasterIdLst>
  <p:sldIdLst>
    <p:sldId id="257" r:id="rId2"/>
    <p:sldId id="264" r:id="rId3"/>
    <p:sldId id="265" r:id="rId4"/>
    <p:sldId id="266" r:id="rId5"/>
    <p:sldId id="267" r:id="rId6"/>
    <p:sldId id="296" r:id="rId7"/>
    <p:sldId id="273" r:id="rId8"/>
    <p:sldId id="295" r:id="rId9"/>
    <p:sldId id="297" r:id="rId10"/>
    <p:sldId id="268" r:id="rId11"/>
    <p:sldId id="272" r:id="rId12"/>
    <p:sldId id="269" r:id="rId13"/>
    <p:sldId id="261" r:id="rId14"/>
    <p:sldId id="292" r:id="rId15"/>
    <p:sldId id="293" r:id="rId16"/>
    <p:sldId id="271" r:id="rId17"/>
    <p:sldId id="307" r:id="rId18"/>
    <p:sldId id="308" r:id="rId19"/>
    <p:sldId id="300" r:id="rId20"/>
    <p:sldId id="302" r:id="rId21"/>
    <p:sldId id="306" r:id="rId22"/>
    <p:sldId id="304" r:id="rId23"/>
    <p:sldId id="305" r:id="rId24"/>
    <p:sldId id="309" r:id="rId25"/>
    <p:sldId id="310" r:id="rId26"/>
    <p:sldId id="301" r:id="rId27"/>
    <p:sldId id="311" r:id="rId28"/>
    <p:sldId id="312" r:id="rId29"/>
    <p:sldId id="303" r:id="rId30"/>
    <p:sldId id="291" r:id="rId31"/>
    <p:sldId id="274" r:id="rId32"/>
    <p:sldId id="276" r:id="rId33"/>
    <p:sldId id="275" r:id="rId34"/>
    <p:sldId id="277" r:id="rId35"/>
    <p:sldId id="278" r:id="rId36"/>
    <p:sldId id="279" r:id="rId37"/>
    <p:sldId id="281" r:id="rId38"/>
    <p:sldId id="284" r:id="rId39"/>
    <p:sldId id="282" r:id="rId40"/>
    <p:sldId id="283" r:id="rId41"/>
    <p:sldId id="286" r:id="rId42"/>
    <p:sldId id="288" r:id="rId43"/>
    <p:sldId id="294" r:id="rId44"/>
    <p:sldId id="289" r:id="rId45"/>
    <p:sldId id="270" r:id="rId46"/>
    <p:sldId id="290" r:id="rId47"/>
    <p:sldId id="287" r:id="rId48"/>
    <p:sldId id="298" r:id="rId49"/>
    <p:sldId id="299" r:id="rId5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50" autoAdjust="0"/>
    <p:restoredTop sz="94660"/>
  </p:normalViewPr>
  <p:slideViewPr>
    <p:cSldViewPr>
      <p:cViewPr varScale="1">
        <p:scale>
          <a:sx n="68" d="100"/>
          <a:sy n="68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8D886-7A12-449B-8655-909BA5801EF5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D36A2-9B53-474B-8BAB-F48669EA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36A2-9B53-474B-8BAB-F48669EAB71D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36A2-9B53-474B-8BAB-F48669EAB71D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gif"/><Relationship Id="rId7" Type="http://schemas.openxmlformats.org/officeDocument/2006/relationships/image" Target="../media/image22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image" Target="../media/image33.gif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gif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3.jpeg"/><Relationship Id="rId7" Type="http://schemas.openxmlformats.org/officeDocument/2006/relationships/hyperlink" Target="http://img-fotki.yandex.ru/get/3211/vladport.20/0_2d903_4ec50fc_XL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48.jpeg"/><Relationship Id="rId4" Type="http://schemas.openxmlformats.org/officeDocument/2006/relationships/image" Target="../media/image44.jpeg"/><Relationship Id="rId9" Type="http://schemas.openxmlformats.org/officeDocument/2006/relationships/hyperlink" Target="http://www.babruisk.by/cache/resources/images/verstavik2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7" Type="http://schemas.openxmlformats.org/officeDocument/2006/relationships/image" Target="../media/image85.gif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gif"/><Relationship Id="rId5" Type="http://schemas.openxmlformats.org/officeDocument/2006/relationships/image" Target="../media/image83.gif"/><Relationship Id="rId4" Type="http://schemas.openxmlformats.org/officeDocument/2006/relationships/image" Target="../media/image82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8.jpe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89.jpeg"/><Relationship Id="rId4" Type="http://schemas.openxmlformats.org/officeDocument/2006/relationships/image" Target="../media/image4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191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О ПРАВИЛАХ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ДОРОЖНОГО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ДВИЖЕНИЯ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181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Гаджиева Е.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ервые предупреждающие знаки появились в 1926 году: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«Перекрёсток»,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«Крутой поворот»,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«Железнодорожный переезд»,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«Неровная  дорога»</a:t>
            </a:r>
          </a:p>
        </p:txBody>
      </p:sp>
      <p:pic>
        <p:nvPicPr>
          <p:cNvPr id="4098" name="Picture 2" descr="C:\Users\USER\Desktop\Новая папка (2)\Новая папка (2)\1_21(1)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2800"/>
            <a:ext cx="3505200" cy="2657475"/>
          </a:xfrm>
          <a:prstGeom prst="rect">
            <a:avLst/>
          </a:prstGeom>
          <a:noFill/>
        </p:spPr>
      </p:pic>
      <p:pic>
        <p:nvPicPr>
          <p:cNvPr id="4099" name="Picture 3" descr="C:\Users\USER\Desktop\Новая папка (2)\Новая папка (2)\1_2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2400" y="3429000"/>
            <a:ext cx="3048000" cy="2524125"/>
          </a:xfrm>
          <a:prstGeom prst="rect">
            <a:avLst/>
          </a:prstGeom>
          <a:noFill/>
        </p:spPr>
      </p:pic>
      <p:pic>
        <p:nvPicPr>
          <p:cNvPr id="4100" name="Picture 4" descr="C:\Users\USER\Desktop\Новая папка (2)\Новая папка (2)\DSC023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3048000"/>
            <a:ext cx="3657600" cy="2609850"/>
          </a:xfrm>
          <a:prstGeom prst="rect">
            <a:avLst/>
          </a:prstGeom>
          <a:noFill/>
        </p:spPr>
      </p:pic>
      <p:pic>
        <p:nvPicPr>
          <p:cNvPr id="4101" name="Picture 5" descr="C:\Users\USER\Desktop\Новая папка (2)\Новая папка (2)\1-11-1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3124200"/>
            <a:ext cx="4724400" cy="3350477"/>
          </a:xfrm>
          <a:prstGeom prst="rect">
            <a:avLst/>
          </a:prstGeom>
          <a:noFill/>
        </p:spPr>
      </p:pic>
      <p:pic>
        <p:nvPicPr>
          <p:cNvPr id="4102" name="Picture 6" descr="C:\Users\USER\Desktop\Новая папка (2)\Новая папка (2)\151794_w640_h640_127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4876800"/>
            <a:ext cx="2310437" cy="1981200"/>
          </a:xfrm>
          <a:prstGeom prst="rect">
            <a:avLst/>
          </a:prstGeom>
          <a:noFill/>
        </p:spPr>
      </p:pic>
      <p:pic>
        <p:nvPicPr>
          <p:cNvPr id="4103" name="Picture 7" descr="C:\Users\USER\Desktop\Новая папка (2)\Новая папка (2)\151796_w640_h640_128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05600" y="4343400"/>
            <a:ext cx="2438400" cy="2143327"/>
          </a:xfrm>
          <a:prstGeom prst="rect">
            <a:avLst/>
          </a:prstGeom>
          <a:noFill/>
        </p:spPr>
      </p:pic>
      <p:pic>
        <p:nvPicPr>
          <p:cNvPr id="4104" name="Picture 8" descr="C:\Users\USER\Desktop\Новая папка (2)\Новая папка (2)\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91000" y="4572000"/>
            <a:ext cx="29718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4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4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20"/>
                            </p:stCondLst>
                            <p:childTnLst>
                              <p:par>
                                <p:cTn id="43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620"/>
                            </p:stCondLst>
                            <p:childTnLst>
                              <p:par>
                                <p:cTn id="5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20"/>
                            </p:stCondLst>
                            <p:childTnLst>
                              <p:par>
                                <p:cTn id="6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160"/>
                            </p:stCondLst>
                            <p:childTnLst>
                              <p:par>
                                <p:cTn id="69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160"/>
                            </p:stCondLst>
                            <p:childTnLst>
                              <p:par>
                                <p:cTn id="8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60"/>
                            </p:stCondLst>
                            <p:childTnLst>
                              <p:par>
                                <p:cTn id="8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340"/>
                            </p:stCondLst>
                            <p:childTnLst>
                              <p:par>
                                <p:cTn id="9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9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340"/>
                            </p:stCondLst>
                            <p:childTnLst>
                              <p:par>
                                <p:cTn id="1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5052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5052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0668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«О</a:t>
            </a:r>
            <a:r>
              <a:rPr lang="ru-RU" sz="2000" b="1" dirty="0" smtClean="0">
                <a:latin typeface="Century Gothic" pitchFamily="34" charset="0"/>
              </a:rPr>
              <a:t>стровки безопасности» для пешеходов появились в 1933 году.</a:t>
            </a:r>
          </a:p>
        </p:txBody>
      </p:sp>
      <p:pic>
        <p:nvPicPr>
          <p:cNvPr id="5122" name="Picture 2" descr="C:\Users\USER\Desktop\iCAR18WV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09800"/>
            <a:ext cx="2819400" cy="2209800"/>
          </a:xfrm>
          <a:prstGeom prst="rect">
            <a:avLst/>
          </a:prstGeom>
          <a:noFill/>
        </p:spPr>
      </p:pic>
      <p:pic>
        <p:nvPicPr>
          <p:cNvPr id="5123" name="Picture 3" descr="C:\Users\USER\Desktop\DSC03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2362200"/>
            <a:ext cx="4902200" cy="378460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3276600" y="3962400"/>
            <a:ext cx="2514600" cy="1447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6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дд\картинки\68693_1266244409_24840x052688_s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9225" grpId="0" animBg="1"/>
      <p:bldP spid="92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USER\Desktop\v2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71600"/>
            <a:ext cx="8610600" cy="5181600"/>
          </a:xfrm>
          <a:prstGeom prst="rect">
            <a:avLst/>
          </a:prstGeom>
          <a:noFill/>
        </p:spPr>
      </p:pic>
      <p:pic>
        <p:nvPicPr>
          <p:cNvPr id="6146" name="Picture 2" descr="C:\Users\USER\Desktop\cs_peterburgskoe-shosse_verstovoy-stolb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95400"/>
            <a:ext cx="4114800" cy="5334000"/>
          </a:xfrm>
          <a:prstGeom prst="rect">
            <a:avLst/>
          </a:prstGeom>
          <a:noFill/>
        </p:spPr>
      </p:pic>
      <p:pic>
        <p:nvPicPr>
          <p:cNvPr id="6148" name="Picture 4" descr="C:\Users\USER\Desktop\1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1295400"/>
            <a:ext cx="4343400" cy="5334000"/>
          </a:xfrm>
          <a:prstGeom prst="rect">
            <a:avLst/>
          </a:prstGeom>
          <a:noFill/>
        </p:spPr>
      </p:pic>
      <p:pic>
        <p:nvPicPr>
          <p:cNvPr id="6149" name="Picture 5" descr="C:\Users\USER\Desktop\pogranstol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67000" y="1219200"/>
            <a:ext cx="4343400" cy="5410200"/>
          </a:xfrm>
          <a:prstGeom prst="rect">
            <a:avLst/>
          </a:prstGeom>
          <a:noFill/>
        </p:spPr>
      </p:pic>
      <p:pic>
        <p:nvPicPr>
          <p:cNvPr id="6150" name="Picture 6" descr="C:\Users\USER\Desktop\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371600"/>
            <a:ext cx="8458200" cy="525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152400"/>
            <a:ext cx="6021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ПЕРВЫЕ ДОРОЖНЫЕ ЗНАКИ-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ВЕРСТОВЫЕ СТОЛБЫ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153" name="Picture 9" descr="Картинка 75 из 173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" y="1600200"/>
            <a:ext cx="8458200" cy="4800600"/>
          </a:xfrm>
          <a:prstGeom prst="rect">
            <a:avLst/>
          </a:prstGeom>
          <a:noFill/>
        </p:spPr>
      </p:pic>
      <p:pic>
        <p:nvPicPr>
          <p:cNvPr id="6155" name="Picture 11" descr="Картинка 85 из 173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219200"/>
            <a:ext cx="8839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Конкурс «Собери картинку – дорожный знак»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838200"/>
            <a:ext cx="82997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Конкурс «Собери картинку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дорожный знак»</a:t>
            </a:r>
            <a:endParaRPr lang="ru-RU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2895600"/>
            <a:ext cx="3200400" cy="320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1600" y="2514600"/>
            <a:ext cx="2667000" cy="393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838200" y="609600"/>
            <a:ext cx="7010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показываете движениями.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Как живёте?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Через дорогу как идёте?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Как на красный свет бежите?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А на зелёный свет бежите?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На дорогах как шалите?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На жёлтый свет опять бежите?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Как по «зебре» вы идёте?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Как в транспорте шум создаёте?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log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76675"/>
            <a:ext cx="40386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685800"/>
            <a:ext cx="4148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Автомульти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i?id=250090156-25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4512" y="1447800"/>
            <a:ext cx="3519488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54 из 12196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590800"/>
            <a:ext cx="2286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khive" pitchFamily="34" charset="0"/>
              </a:rPr>
              <a:t>В год на нашей планете в </a:t>
            </a:r>
          </a:p>
          <a:p>
            <a:r>
              <a:rPr lang="ru-RU" sz="3600" b="1" dirty="0" smtClean="0">
                <a:latin typeface="Arkhive" pitchFamily="34" charset="0"/>
              </a:rPr>
              <a:t>автокатастрофах</a:t>
            </a:r>
          </a:p>
          <a:p>
            <a:r>
              <a:rPr lang="ru-RU" sz="3600" b="1" dirty="0" smtClean="0">
                <a:latin typeface="Arkhive" pitchFamily="34" charset="0"/>
              </a:rPr>
              <a:t>гибнет</a:t>
            </a:r>
          </a:p>
          <a:p>
            <a:r>
              <a:rPr lang="ru-RU" sz="3600" b="1" dirty="0" smtClean="0">
                <a:latin typeface="Arkhive" pitchFamily="34" charset="0"/>
              </a:rPr>
              <a:t>          до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250 000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      </a:t>
            </a:r>
            <a:r>
              <a:rPr lang="ru-RU" sz="3600" b="1" dirty="0" smtClean="0">
                <a:latin typeface="Arkhive" pitchFamily="34" charset="0"/>
              </a:rPr>
              <a:t>человек,</a:t>
            </a:r>
          </a:p>
          <a:p>
            <a:r>
              <a:rPr lang="ru-RU" sz="3600" b="1" dirty="0" smtClean="0">
                <a:latin typeface="Arkhive" pitchFamily="34" charset="0"/>
              </a:rPr>
              <a:t>                          в России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40 000</a:t>
            </a:r>
            <a:r>
              <a:rPr lang="ru-RU" sz="3600" b="1" dirty="0" smtClean="0">
                <a:latin typeface="Arkhive" pitchFamily="34" charset="0"/>
              </a:rPr>
              <a:t>.</a:t>
            </a:r>
            <a:endParaRPr lang="ru-RU" sz="3600" b="1" dirty="0"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25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0"/>
                            </p:stCondLst>
                            <p:childTnLst>
                              <p:par>
                                <p:cTn id="56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52600" y="2133600"/>
            <a:ext cx="1447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5" name="Picture 1" descr="C:\Users\AC\Documents\Мероприятия\меропри\нач классы\Сказки библиотекарь\PO_schuchemu_veleniyu_6_150448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762000"/>
            <a:ext cx="6000750" cy="600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Ответ: мыши"/>
          <p:cNvPicPr>
            <a:picLocks/>
          </p:cNvPicPr>
          <p:nvPr/>
        </p:nvPicPr>
        <p:blipFill>
          <a:blip r:embed="rId2"/>
          <a:srcRect t="21099" b="24982"/>
          <a:stretch>
            <a:fillRect/>
          </a:stretch>
        </p:blipFill>
        <p:spPr bwMode="auto">
          <a:xfrm>
            <a:off x="838200" y="1219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9c2434404cbfe6e169c455a3fc_prev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45316"/>
            <a:ext cx="7272338" cy="503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твет: Золушка        - А вы знаете автора сказки «Золушка»?"/>
          <p:cNvPicPr/>
          <p:nvPr/>
        </p:nvPicPr>
        <p:blipFill>
          <a:blip r:embed="rId2"/>
          <a:srcRect t="25556" b="20000"/>
          <a:stretch>
            <a:fillRect/>
          </a:stretch>
        </p:blipFill>
        <p:spPr bwMode="auto">
          <a:xfrm>
            <a:off x="228600" y="18288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AC\Documents\Мероприятия\меропри\нач классы\Сказки библиотекарь\s1200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144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 descr="C:\Users\AC\Documents\Мероприятия\меропри\нач классы\Сказки библиотекарь\s12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990600"/>
            <a:ext cx="4075938" cy="5645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kladraz.ru/upload/blogs2/2017/1/5831_0170b8ffb8dab8275659e72a0628941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7" y="1195387"/>
            <a:ext cx="59531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\Documents\IMG-20191021-WA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640788"/>
            <a:ext cx="4611295" cy="6217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877824"/>
            <a:ext cx="4724400" cy="548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 другой сказке девочка попала в снежное королевство. Там она искала своего названного братца. Как звали хозяйку этого королевства? Снежная королева."/>
          <p:cNvPicPr/>
          <p:nvPr/>
        </p:nvPicPr>
        <p:blipFill>
          <a:blip r:embed="rId2" cstate="print"/>
          <a:srcRect l="53571" t="21667"/>
          <a:stretch>
            <a:fillRect/>
          </a:stretch>
        </p:blipFill>
        <p:spPr bwMode="auto">
          <a:xfrm>
            <a:off x="1295400" y="1371600"/>
            <a:ext cx="6172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67743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Чтоб на всех автодорогах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Аварий не было у нас,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Учите правила движенья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И помните про наш наказ!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24200"/>
            <a:ext cx="50292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1.Почему нельзя появляться внезапно перед близко идущим транспортом?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автомобиль не успеет затормозить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водитель будет ругаться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2.Где нужно ждать троллейбус, автобус?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На обочине дороги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специально оборудованных местах, на остановках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3.Как нужно обходить машины, стоящие у тротуара??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Спереди на большом расстоянии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на большом расстоянии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4. Какую форму и цвет имеют запрещающие знаки?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Синий квадрат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круг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 треугольник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5. По какому номеру телефона вызывают милицию?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03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6. По какой стороне улицы у нас принято движение?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любой 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правой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левой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7. С какого возраста разрешается ездить детям на велосипедах по дороге?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7 лет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14 лет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18 лет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8. Сколько сигналов у пешеходного светофора?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3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9. Где можно переходить проезжую часть автомобильной дороги , если нет пешеходного перехода?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Нигде нельзя переходить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10. Как безопасно переходить дорогу, выйдя из автобуса?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Перед автобусом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автобуса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11</a:t>
            </a:r>
            <a:r>
              <a:rPr lang="ru-RU" sz="2000" b="1" dirty="0" smtClean="0">
                <a:latin typeface="Comic Sans MS" pitchFamily="66" charset="0"/>
              </a:rPr>
              <a:t>. Два мальчика и три девочки вышли из школы. Когда они подошли к пешеходному переходу, зелёный свет уже начал мигать. Мальчики побежали через дорогу бегом, а девочки остались дожидаться следующего сигнала. Сколько ребят правильно перешли дорогу?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5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2 мальчика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3 девочки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12. Семеро ребят играли в мяч на проезжей части дороги. Двое ушли домой. Остальные остались играть на дороге. Сколько ребят вели себя правильно?</a:t>
            </a: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Никто себя правильно не вёл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Двое (кто ушёл домой)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Трое ( кто остался играть)</a:t>
            </a:r>
            <a:endParaRPr lang="ru-RU" sz="24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68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равостороннее движение в России было введено 1812 году </a:t>
            </a:r>
          </a:p>
          <a:p>
            <a:r>
              <a:rPr lang="ru-RU" sz="2000" b="1" dirty="0" smtClean="0">
                <a:latin typeface="Century Gothic" pitchFamily="34" charset="0"/>
              </a:rPr>
              <a:t>для экипажей и повозок</a:t>
            </a:r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52400"/>
            <a:ext cx="6629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ервый светофор был установлен в Москве в 1924 году</a:t>
            </a: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2051" name="Picture 3" descr="C:\Users\USER\Desktop\Новая папка (2)\0_81293_60ea88a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3200400"/>
            <a:ext cx="4572000" cy="3352800"/>
          </a:xfrm>
          <a:prstGeom prst="rect">
            <a:avLst/>
          </a:prstGeom>
          <a:noFill/>
        </p:spPr>
      </p:pic>
      <p:pic>
        <p:nvPicPr>
          <p:cNvPr id="2052" name="Picture 4" descr="C:\Users\USER\Desktop\Новая папка (2)\1fb4a8d8a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667000"/>
            <a:ext cx="311467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2004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smtClean="0">
                <a:solidFill>
                  <a:srgbClr val="E40616"/>
                </a:solidFill>
              </a:rPr>
              <a:t>нельзя</a:t>
            </a:r>
            <a:r>
              <a:rPr lang="ru-RU" sz="4000" i="1" smtClean="0">
                <a:solidFill>
                  <a:srgbClr val="E40616"/>
                </a:solidFill>
              </a:rPr>
              <a:t> :</a:t>
            </a:r>
            <a:r>
              <a:rPr lang="ru-RU" sz="400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1400" y="4495800"/>
            <a:ext cx="1600200" cy="182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657600"/>
            <a:ext cx="1514475" cy="166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971800"/>
            <a:ext cx="1219200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304800"/>
            <a:ext cx="6858000" cy="322272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ИГРА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«Это я, это  я,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это  все мои друзья»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3850" y="1125538"/>
            <a:ext cx="8642350" cy="40481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Перед нами широкая  ________. </a:t>
            </a:r>
          </a:p>
          <a:p>
            <a:r>
              <a:rPr lang="ru-RU" sz="2400" dirty="0">
                <a:latin typeface="Comic Sans MS" pitchFamily="66" charset="0"/>
              </a:rPr>
              <a:t>На перекрестке нет ни __________, </a:t>
            </a:r>
            <a:r>
              <a:rPr lang="ru-RU" sz="2400" dirty="0" err="1">
                <a:latin typeface="Comic Sans MS" pitchFamily="66" charset="0"/>
              </a:rPr>
              <a:t>ни</a:t>
            </a:r>
            <a:r>
              <a:rPr lang="ru-RU" sz="2400" dirty="0">
                <a:latin typeface="Comic Sans MS" pitchFamily="66" charset="0"/>
              </a:rPr>
              <a:t> регулировщика. Прежде чем ступить на _______________, выбери самое безопасное место, где _______ хорошо просматривается в обе стороны. </a:t>
            </a:r>
          </a:p>
          <a:p>
            <a:r>
              <a:rPr lang="ru-RU" sz="2400" dirty="0">
                <a:latin typeface="Comic Sans MS" pitchFamily="66" charset="0"/>
              </a:rPr>
              <a:t>Если по близости нет машин, начинай _______. Посмотри _______, дойдя до середины дороги посмотри _________.</a:t>
            </a:r>
          </a:p>
          <a:p>
            <a:r>
              <a:rPr lang="ru-RU" sz="2400" dirty="0">
                <a:latin typeface="Comic Sans MS" pitchFamily="66" charset="0"/>
              </a:rPr>
              <a:t>Переходи дорогу ________,  постоянно следи за дорогой, пока не закончишь _________.</a:t>
            </a:r>
          </a:p>
          <a:p>
            <a:pPr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8958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Письмо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6308725"/>
            <a:ext cx="9350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14414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светофора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547813" y="6021388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проезжая часть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2771775" y="5445125"/>
            <a:ext cx="11525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7235825" y="6237288"/>
            <a:ext cx="15128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5508625" y="5516563"/>
            <a:ext cx="1646238" cy="534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по прямой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4716463" y="6165850"/>
            <a:ext cx="1071562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4284663" y="5373688"/>
            <a:ext cx="1096962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налево</a:t>
            </a:r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7524750" y="5445125"/>
            <a:ext cx="13366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направо</a:t>
            </a:r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4284663" y="1916113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проезжую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023 C 0.2 -0.04189 0.35677 -0.08333 0.41111 -0.20671 C 0.46545 -0.33009 0.37621 -0.65115 0.36927 -0.74004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1482 C -0.04496 -0.10718 -0.071 -0.22893 -0.00104 -0.32708 C 0.06893 -0.42523 0.23473 -0.49977 0.4007 -0.57431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" y="-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6 -0.00417 C -0.06684 0.04583 -0.03125 0.09583 0.08646 0.0368 C 0.20417 -0.02223 0.56389 -0.25255 0.60417 -0.35903 C 0.64444 -0.46551 0.48628 -0.5338 0.3283 -0.60186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" y="-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8 -0.0375 C -0.03438 -0.11551 -0.15747 -0.19329 -0.13525 -0.2632 C -0.11302 -0.3331 0.05486 -0.39491 0.22274 -0.45671 " pathEditMode="relative" rAng="0" ptsTypes="aaA">
                                      <p:cBhvr>
                                        <p:cTn id="62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54 -0.00046 C -0.20417 -0.00787 -0.34462 -0.01505 -0.35538 -0.09283 C -0.36615 -0.1706 -0.24722 -0.31898 -0.12813 -0.46713 " pathEditMode="relative" rAng="0" ptsTypes="aaA">
                                      <p:cBhvr>
                                        <p:cTn id="6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4027 C -0.06094 0.00973 -0.12951 0.05996 -0.1684 0.01875 C -0.20712 -0.02222 -0.21632 -0.15393 -0.22534 -0.28565 " pathEditMode="relative" rAng="0" ptsTypes="aaA">
                                      <p:cBhvr>
                                        <p:cTn id="7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0.02454 C -0.21702 0.09954 -0.41875 0.17454 -0.51372 0.12986 C -0.60868 0.08519 -0.5967 -0.07963 -0.58473 -0.24421 " pathEditMode="relative" rAng="0" ptsTypes="aaA">
                                      <p:cBhvr>
                                        <p:cTn id="7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0.01088 C 0.05504 0.05416 0.08785 0.09745 0.05174 0.10347 C 0.01563 0.10949 -0.14132 0.10254 -0.19375 0.04745 C -0.24635 -0.00764 -0.25486 -0.11783 -0.26319 -0.22778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0.01482 C 0.18888 -0.0544 0.32291 -0.09399 0.321 -0.13311 C 0.31909 -0.17223 0.09027 -0.22986 0.04375 -0.24908 " pathEditMode="relative" rAng="0" ptsTypes="aaA">
                                      <p:cBhvr>
                                        <p:cTn id="82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0" grpId="2" animBg="1"/>
      <p:bldP spid="3081" grpId="0" animBg="1"/>
      <p:bldP spid="3081" grpId="1" animBg="1"/>
      <p:bldP spid="3082" grpId="0" animBg="1"/>
      <p:bldP spid="3082" grpId="1" animBg="1"/>
      <p:bldP spid="3083" grpId="0" animBg="1"/>
      <p:bldP spid="3083" grpId="1" animBg="1"/>
      <p:bldP spid="3084" grpId="0" animBg="1"/>
      <p:bldP spid="3084" grpId="1" animBg="1"/>
      <p:bldP spid="3085" grpId="0" animBg="1"/>
      <p:bldP spid="3085" grpId="1" animBg="1"/>
      <p:bldP spid="3086" grpId="0" animBg="1"/>
      <p:bldP spid="3086" grpId="1" animBg="1"/>
      <p:bldP spid="308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0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1371600"/>
            <a:ext cx="4452730" cy="48768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1523999"/>
            <a:ext cx="4419600" cy="4674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1339422_112964748_1-----1281339422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1828800"/>
            <a:ext cx="4739481" cy="4739481"/>
          </a:xfrm>
          <a:prstGeom prst="rect">
            <a:avLst/>
          </a:prstGeom>
        </p:spPr>
      </p:pic>
      <p:pic>
        <p:nvPicPr>
          <p:cNvPr id="5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06112" y="1981200"/>
            <a:ext cx="443788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pic>
        <p:nvPicPr>
          <p:cNvPr id="3074" name="Picture 2" descr="C:\Users\USER\Desktop\Новая папка (2)\Новая папка\14_01_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200400"/>
            <a:ext cx="3200400" cy="3486150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 (2)\Новая папка\1278594076_zhezl-s-katafotom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A79D84"/>
              </a:clrFrom>
              <a:clrTo>
                <a:srgbClr val="A79D8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819400"/>
            <a:ext cx="3505200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15240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В </a:t>
            </a:r>
            <a:r>
              <a:rPr lang="ru-RU" sz="2000" b="1" dirty="0" smtClean="0">
                <a:latin typeface="Century Gothic" pitchFamily="34" charset="0"/>
              </a:rPr>
              <a:t>1924 году для регулировки дорожного движения на улицах Москвы стал применяться жезл</a:t>
            </a:r>
          </a:p>
        </p:txBody>
      </p:sp>
      <p:pic>
        <p:nvPicPr>
          <p:cNvPr id="7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?id=374519198-27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81200"/>
            <a:ext cx="487679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838200"/>
            <a:ext cx="314801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858000" y="228600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934200" y="335280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010400" y="4495800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2400" y="3810000"/>
            <a:ext cx="676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Игра с  сигналами светофора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77 из 878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057400"/>
            <a:ext cx="472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990600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Отгадай загадки о дорожных знаках и покажи знак на плакате.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589</TotalTime>
  <Words>730</Words>
  <Application>Microsoft Office PowerPoint</Application>
  <PresentationFormat>Экран (4:3)</PresentationFormat>
  <Paragraphs>198</Paragraphs>
  <Slides>49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На проезжей части дороги нельзя : </vt:lpstr>
      <vt:lpstr>Слайд 45</vt:lpstr>
      <vt:lpstr>Слайд 46</vt:lpstr>
      <vt:lpstr>ЮНЫЙ ДРУГ!</vt:lpstr>
      <vt:lpstr>Слайд 48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</cp:lastModifiedBy>
  <cp:revision>58</cp:revision>
  <dcterms:created xsi:type="dcterms:W3CDTF">2012-02-05T06:23:06Z</dcterms:created>
  <dcterms:modified xsi:type="dcterms:W3CDTF">2019-10-21T04:55:29Z</dcterms:modified>
</cp:coreProperties>
</file>